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3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ec7ab9f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a65c6c9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d11ceff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_1#74f424739?vop=1&amp;pid=cd11ceff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variety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flowed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（kill）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rivers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ocean.</a:t>
            </a:r>
            <a:endParaRPr lang="en-US" altLang="zh-CN" sz="1800" dirty="0"/>
          </a:p>
        </p:txBody>
      </p:sp>
      <p:sp>
        <p:nvSpPr>
          <p:cNvPr id="3" name="QB_4_AN.5_1#74f424739.blank?vop=1&amp;pid=cd11ceff9&amp;color=0,0,0&amp;vpa=2&amp;vtp=1&amp;bbb=1"/>
          <p:cNvSpPr/>
          <p:nvPr/>
        </p:nvSpPr>
        <p:spPr>
          <a:xfrm>
            <a:off x="6482810" y="1024382"/>
            <a:ext cx="7635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killing</a:t>
            </a:r>
            <a:endParaRPr lang="en-US" altLang="zh-CN" dirty="0"/>
          </a:p>
        </p:txBody>
      </p:sp>
      <p:sp>
        <p:nvSpPr>
          <p:cNvPr id="4" name="QB_4_AS.6_1#74f424739?vop=1&amp;pid=cd11ceff9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各种各样的垃圾流入水中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杀死了河流和海洋中的生物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分析句子结构可知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设空处作结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果状语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表示自然而然的结果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应用现在分词形式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killing。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_1#5825e78c8?vop=1&amp;pid=cd11ceff9&amp;color=0,0,0&amp;vtp=1&amp;bt=1&amp;bbb=1&amp;hb=1"/>
          <p:cNvSpPr/>
          <p:nvPr/>
        </p:nvSpPr>
        <p:spPr>
          <a:xfrm>
            <a:off x="832104" y="107899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[</a:t>
            </a:r>
            <a:r>
              <a:rPr lang="zh-CN" altLang="en-US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福建福州一中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2025</a:t>
            </a:r>
            <a:r>
              <a:rPr lang="zh-CN" altLang="en-US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期末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]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（fall）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lunar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Chongyang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Festival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Double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Ninth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Festival.</a:t>
            </a:r>
            <a:endParaRPr lang="en-US" altLang="zh-CN" dirty="0"/>
          </a:p>
        </p:txBody>
      </p:sp>
      <p:sp>
        <p:nvSpPr>
          <p:cNvPr id="3" name="QB_4_AN.8_1#5825e78c8.blank?vop=1&amp;pid=cd11ceff9&amp;color=0,0,0&amp;vpa=3&amp;vtp=1&amp;bbb=1"/>
          <p:cNvSpPr/>
          <p:nvPr/>
        </p:nvSpPr>
        <p:spPr>
          <a:xfrm>
            <a:off x="3563715" y="1035812"/>
            <a:ext cx="8143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Falling</a:t>
            </a:r>
            <a:endParaRPr lang="en-US" altLang="zh-CN" dirty="0"/>
          </a:p>
        </p:txBody>
      </p:sp>
      <p:sp>
        <p:nvSpPr>
          <p:cNvPr id="4" name="QB_4_AS.9_1#5825e78c8?vop=1&amp;pid=cd11ceff9&amp;color=0,0,0&amp;vtp=1&amp;bbb=1&amp;hb=1"/>
          <p:cNvSpPr/>
          <p:nvPr/>
        </p:nvSpPr>
        <p:spPr>
          <a:xfrm>
            <a:off x="832104" y="1908175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在农历九月初九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重阳节也被称为重九节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分析句子结构可知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设空处为非谓语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，fall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与主语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Chongyang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Festival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之间为逻辑上的主动关系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应用现在分词形式作状语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设空处位于句首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首字母应大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Falling。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136c8960.fixed?pid=eb5cfe7f2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语法攻略10</a:t>
            </a:r>
            <a:endParaRPr lang="en-US" altLang="zh-CN" sz="5400" dirty="0"/>
          </a:p>
        </p:txBody>
      </p:sp>
      <p:sp>
        <p:nvSpPr>
          <p:cNvPr id="3" name="C_2_BD#9136c8960.fixed?pid=eb5cfe7f2&amp;color=255,255,255&amp;vtp=1&amp;bbb=1&amp;h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重点掌握</a:t>
            </a: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——现在分词作宾</a:t>
            </a:r>
            <a:endParaRPr lang="en-US" altLang="zh-CN" sz="4400" b="1" i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ctr">
              <a:lnSpc>
                <a:spcPts val="54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补和状语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bb090122d?pid=4ec7ab9fe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1560" y="1080000"/>
            <a:ext cx="10094976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0a3899a8?pid=ca65c6c99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现在分词作宾补</a:t>
            </a:r>
            <a:endParaRPr lang="en-US" altLang="zh-CN" sz="2200" dirty="0"/>
          </a:p>
        </p:txBody>
      </p:sp>
      <p:sp>
        <p:nvSpPr>
          <p:cNvPr id="3" name="P_5_BD#4f21a2988?pid=20a3899a8&amp;color=0,0,0&amp;vtp=1&amp;bbb=1&amp;hb=1"/>
          <p:cNvSpPr/>
          <p:nvPr/>
        </p:nvSpPr>
        <p:spPr>
          <a:xfrm>
            <a:off x="832104" y="1422400"/>
            <a:ext cx="10533888" cy="773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现在分词作宾补的结构通常为“主语+谓语+宾语+现在分词（即宾语补足语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）”。这种结构用于强调宾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语正在进行的动作或状态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，常见用法为以下两种：</a:t>
            </a:r>
            <a:endParaRPr lang="en-US" altLang="zh-CN" dirty="0"/>
          </a:p>
        </p:txBody>
      </p:sp>
      <p:graphicFrame>
        <p:nvGraphicFramePr>
          <p:cNvPr id="5" name="P_5_BD#4f21a2988?colgroup=3,53&amp;pid=20a3899a8&amp;color=0,0,0&amp;vtp=1&amp;bbb=1&amp;hb=1"/>
          <p:cNvGraphicFramePr>
            <a:graphicFrameLocks noGrp="1"/>
          </p:cNvGraphicFramePr>
          <p:nvPr/>
        </p:nvGraphicFramePr>
        <p:xfrm>
          <a:off x="832104" y="2331085"/>
          <a:ext cx="10506456" cy="2358136"/>
        </p:xfrm>
        <a:graphic>
          <a:graphicData uri="http://schemas.openxmlformats.org/drawingml/2006/table">
            <a:tbl>
              <a:tblPr/>
              <a:tblGrid>
                <a:gridCol w="713232"/>
                <a:gridCol w="9793224"/>
              </a:tblGrid>
              <a:tr h="1179068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感官动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词+宾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语+现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在分词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感官动词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see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hear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feel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smell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find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notice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observe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等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后面常跟现在分词作宾语补足语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表示动作正在进行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could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feel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wind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blowing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face.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我能感觉到风吹着我的脸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9068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使役动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词+宾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语+现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在分词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使役动词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set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keep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get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leave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catch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等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后面也可跟现在分词作宾语补足语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表示使宾语持续进行某动作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had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us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waiting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him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three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hours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yesterday.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昨天他让我们一直等了他三个小时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captain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got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soldiers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moving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towards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front.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这名上尉让士兵们朝前线行进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_5_BD#4f21a2988.table_image?tii=1&amp;pid=20a3899a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50007" y="2942685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5_BD#4f21a2988.table_image?tii=2&amp;pid=20a3899a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50642" y="4003389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5_BD#4f21a2988.table_image?tii=3&amp;pid=20a3899a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51277" y="4285202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4f21a2988?pid=20a3899a8&amp;color=0,0,0&amp;mp=1&amp;vtp=1&amp;bt=1&amp;bbb=1"/>
          <p:cNvSpPr/>
          <p:nvPr/>
        </p:nvSpPr>
        <p:spPr>
          <a:xfrm>
            <a:off x="832104" y="1080000"/>
            <a:ext cx="10533888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</a:t>
            </a:r>
            <a:endParaRPr lang="en-US" altLang="zh-CN" sz="1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感官动词和使役动词后既可跟现在分词也可跟不带to的不定式作宾语补足语，但两者在意义上有所区别：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①现在分词作宾语补足语表示动作正在进行。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②不带to的不定式作宾语补足语表示动作的完成或经常性、习惯性动作。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garden.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他看见她正在花园里工作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。（强调动作正在进行）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room.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他看见她走进房间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。（强调动作完成）</a:t>
            </a:r>
            <a:endParaRPr lang="en-US" altLang="zh-CN" sz="1800" dirty="0"/>
          </a:p>
        </p:txBody>
      </p:sp>
      <p:pic>
        <p:nvPicPr>
          <p:cNvPr id="4" name="P_5_BD#4f21a2988?pid=20a3899a8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281532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5_BD#4f21a2988?pid=20a3899a8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3203313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2c7f1227?pid=ca65c6c99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现在分词作状语</a:t>
            </a:r>
            <a:endParaRPr lang="en-US" altLang="zh-CN" sz="2200" dirty="0"/>
          </a:p>
        </p:txBody>
      </p:sp>
      <p:sp>
        <p:nvSpPr>
          <p:cNvPr id="3" name="P_5_BD#13ade7520?pid=d2c7f1227&amp;color=0,0,0&amp;vtp=1&amp;bbb=1&amp;hb=1"/>
          <p:cNvSpPr/>
          <p:nvPr/>
        </p:nvSpPr>
        <p:spPr>
          <a:xfrm>
            <a:off x="832104" y="1422400"/>
            <a:ext cx="10533888" cy="684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现在分词作状语主要用于修饰谓语动词，说明动作发生的时间、原因、条件、让步、方式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、伴随或结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果等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，常见用法为以下几种：</a:t>
            </a:r>
            <a:endParaRPr lang="en-US" altLang="zh-CN" dirty="0"/>
          </a:p>
        </p:txBody>
      </p:sp>
      <p:graphicFrame>
        <p:nvGraphicFramePr>
          <p:cNvPr id="7" name="P_5_BD#13ade7520?colgroup=4,14,35&amp;pid=d2c7f1227&amp;color=0,0,0&amp;vtp=1&amp;bbb=1&amp;hb=1"/>
          <p:cNvGraphicFramePr>
            <a:graphicFrameLocks noGrp="1"/>
          </p:cNvGraphicFramePr>
          <p:nvPr/>
        </p:nvGraphicFramePr>
        <p:xfrm>
          <a:off x="832104" y="2244470"/>
          <a:ext cx="10506456" cy="3892680"/>
        </p:xfrm>
        <a:graphic>
          <a:graphicData uri="http://schemas.openxmlformats.org/drawingml/2006/table">
            <a:tbl>
              <a:tblPr/>
              <a:tblGrid>
                <a:gridCol w="1051560"/>
                <a:gridCol w="2825496"/>
                <a:gridCol w="6629400"/>
              </a:tblGrid>
              <a:tr h="315468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功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说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经典例句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87572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3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相当于时间状语从句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可与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23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while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连用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强调与谓语动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作同时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/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先后发生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Walking</a:t>
                      </a:r>
                      <a:r>
                        <a:rPr lang="en-US" altLang="zh-CN" sz="1400" b="0" i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park,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met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old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friend.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在公园散步时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我遇到了一位老朋友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20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表示原因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3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相当于原因状语从句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说明谓语动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作的原因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3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Being</a:t>
                      </a:r>
                      <a:r>
                        <a:rPr lang="en-US" altLang="zh-CN" sz="1400" b="0" i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late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class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criticised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teacher.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因为上课迟到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他被老师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批评了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20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表示条件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3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相当于条件状语从句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暗示谓语动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作发生的前提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3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Working</a:t>
                      </a:r>
                      <a:r>
                        <a:rPr lang="en-US" altLang="zh-CN" sz="1400" b="0" i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hard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great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progress.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如果努力学习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你会取得很大进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步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67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表示让步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相当于让步状语从句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Knowing</a:t>
                      </a:r>
                      <a:r>
                        <a:rPr lang="en-US" altLang="zh-CN" sz="1400" b="0" i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truth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still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kept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silent.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尽管知道真相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他还是保持沉默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202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3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表示方式或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伴随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3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说明谓语动作的方式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或与谓语动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作同时存在的动作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sofa,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watching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TV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他坐在沙发上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看着电视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20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表示结果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3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置于句末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表谓语动作自然产生的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结果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3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lasted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hours,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  <a:sym typeface="+mn-ea"/>
                        </a:rPr>
                        <a:t>l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eaving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nothing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ruins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大火持续了数小时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最终只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剩一片废墟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_5_BD#13ade7520.table_image?tii=4&amp;pid=d2c7f122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13196" y="2871215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5_BD#13ade7520.table_image?tii=5&amp;pid=d2c7f122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13196" y="3467417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5_BD#13ade7520.table_image?tii=6&amp;pid=d2c7f122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13196" y="4063619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5_BD#13ade7520.table_image?tii=7&amp;pid=d2c7f122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13196" y="4659821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5_BD#13ade7520.table_image?tii=8&amp;pid=d2c7f122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13196" y="5116259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P_5_BD#13ade7520.table_image?tii=9&amp;pid=d2c7f122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13196" y="5572698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13ade7520?pid=d2c7f1227&amp;color=0,0,0&amp;vtp=1&amp;bt=1&amp;bbb=1"/>
          <p:cNvSpPr/>
          <p:nvPr/>
        </p:nvSpPr>
        <p:spPr>
          <a:xfrm>
            <a:off x="832104" y="1080000"/>
            <a:ext cx="10533888" cy="773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在分词作状语时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，其逻辑主语与句子主语一致，且两者之间为主动关系。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13ade7520?pid=d2c7f1227&amp;color=0,0,0&amp;vtp=1&amp;bt=1&amp;bbb=1"/>
          <p:cNvSpPr/>
          <p:nvPr/>
        </p:nvSpPr>
        <p:spPr>
          <a:xfrm>
            <a:off x="832104" y="1080000"/>
            <a:ext cx="10533888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名师有话说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在分词作状语时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，其表示的动作与主句谓语动作常见的时间关系如下：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一般式（doing）——与主句谓语动作（几乎）同时发生（可加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when/while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强调）。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window,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novel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她坐在窗边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读着一本小说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②完成式（having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done）——先于主句谓语动作发生。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finished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homework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完成作业后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她出去玩了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3" name="P_5_BD#13ade7520?pid=d2c7f1227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240384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5_BD#13ade7520?pid=d2c7f1227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3203313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5_BD#13ade7520?htil=1&amp;pid=d2c7f122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0976" y="4075168"/>
            <a:ext cx="1014984" cy="9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5_BD#13ade7520?htil=1&amp;pid=d2c7f122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3704" y="3636256"/>
            <a:ext cx="9052560" cy="141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P_5_BD#13ade7520?pid=d2c7f1227&amp;color=0,0,0&amp;vtp=1&amp;bbb=1"/>
          <p:cNvSpPr/>
          <p:nvPr/>
        </p:nvSpPr>
        <p:spPr>
          <a:xfrm>
            <a:off x="832104" y="5185656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国王观察了一整天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许多人都抱怨这块石头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但他发现没有人试着移开它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8b0cdb5f7?pid=cd11ceff9&amp;color=0,0,0&amp;vtp=1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在空白处填入括号内单词的正确形式。</a:t>
            </a:r>
            <a:endParaRPr lang="en-US" altLang="zh-CN" sz="1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observed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stranger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（chat）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house.</a:t>
            </a:r>
            <a:endParaRPr lang="en-US" altLang="zh-CN" sz="1800" dirty="0"/>
          </a:p>
        </p:txBody>
      </p:sp>
      <p:sp>
        <p:nvSpPr>
          <p:cNvPr id="4" name="QB_4_AN.2_1#8b0cdb5f7.blank?vop=1&amp;pid=cd11ceff9&amp;color=0,0,0&amp;vpa=1&amp;vtp=1&amp;bbb=1"/>
          <p:cNvSpPr/>
          <p:nvPr/>
        </p:nvSpPr>
        <p:spPr>
          <a:xfrm>
            <a:off x="3180810" y="1495925"/>
            <a:ext cx="9032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chatting</a:t>
            </a:r>
            <a:endParaRPr lang="en-US" altLang="zh-CN" dirty="0"/>
          </a:p>
        </p:txBody>
      </p:sp>
      <p:sp>
        <p:nvSpPr>
          <p:cNvPr id="5" name="QB_4_AS.3_1#4c6974437?vop=1&amp;pid=cd11ceff9&amp;color=0,0,0&amp;vtp=1&amp;bbb=1&amp;hb=1"/>
          <p:cNvSpPr/>
          <p:nvPr/>
        </p:nvSpPr>
        <p:spPr>
          <a:xfrm>
            <a:off x="832104" y="189953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当我走进房子时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我看到一个陌生人正在和我父亲聊天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设空处应用现在分词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chatting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作宾语补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足语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表示动作正在进行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chatting。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2237</Words>
  <Application>WPS 演示</Application>
  <PresentationFormat>宽屏</PresentationFormat>
  <Paragraphs>127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Times New Roman</vt:lpstr>
      <vt:lpstr>Times New Roman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4</cp:revision>
  <dcterms:created xsi:type="dcterms:W3CDTF">2025-10-24T09:12:00Z</dcterms:created>
  <dcterms:modified xsi:type="dcterms:W3CDTF">2025-10-28T02:08:54Z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66621267ED2F49D3A7CD22D9DFC16190_12</vt:lpwstr>
  </property>
  <property fmtid="{D5CDD505-2E9C-101B-9397-08002B2CF9AE}" pid="3" name="KSOProductBuildVer">
    <vt:lpwstr>2052-12.1.0.22529</vt:lpwstr>
  </property>
</Properties>
</file>